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E641301-B501-47B9-86C2-8053044DC73C}" type="datetimeFigureOut">
              <a:rPr lang="en-US" smtClean="0"/>
              <a:pPr/>
              <a:t>1/6/2011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CBCD68C-85D6-47F5-86F3-55D2D6D6AB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BCD68C-85D6-47F5-86F3-55D2D6D6AB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BCD68C-85D6-47F5-86F3-55D2D6D6AB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BCD68C-85D6-47F5-86F3-55D2D6D6AB8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CBCD68C-85D6-47F5-86F3-55D2D6D6AB8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BCD68C-85D6-47F5-86F3-55D2D6D6AB8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CBCD68C-85D6-47F5-86F3-55D2D6D6AB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CBCD68C-85D6-47F5-86F3-55D2D6D6AB8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E641301-B501-47B9-86C2-8053044DC73C}" type="datetimeFigureOut">
              <a:rPr lang="en-US" smtClean="0"/>
              <a:pPr/>
              <a:t>1/6/2011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CBCD68C-85D6-47F5-86F3-55D2D6D6AB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E641301-B501-47B9-86C2-8053044DC73C}" type="datetimeFigureOut">
              <a:rPr lang="en-US" smtClean="0"/>
              <a:pPr/>
              <a:t>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CBCD68C-85D6-47F5-86F3-55D2D6D6AB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E641301-B501-47B9-86C2-8053044DC73C}" type="datetimeFigureOut">
              <a:rPr lang="en-US" smtClean="0"/>
              <a:pPr/>
              <a:t>1/6/2011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CBCD68C-85D6-47F5-86F3-55D2D6D6AB8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E641301-B501-47B9-86C2-8053044DC73C}" type="datetimeFigureOut">
              <a:rPr lang="en-US" smtClean="0"/>
              <a:pPr/>
              <a:t>1/6/2011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CBCD68C-85D6-47F5-86F3-55D2D6D6AB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oleObject" Target="../embeddings/oleObject7.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oleObject" Target="../embeddings/oleObject15.bin"/><Relationship Id="rId5" Type="http://schemas.openxmlformats.org/officeDocument/2006/relationships/oleObject" Target="../embeddings/oleObject9.bin"/><Relationship Id="rId10" Type="http://schemas.openxmlformats.org/officeDocument/2006/relationships/oleObject" Target="../embeddings/oleObject14.bin"/><Relationship Id="rId4" Type="http://schemas.openxmlformats.org/officeDocument/2006/relationships/oleObject" Target="../embeddings/oleObject8.bin"/><Relationship Id="rId9" Type="http://schemas.openxmlformats.org/officeDocument/2006/relationships/oleObject" Target="../embeddings/oleObject1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u="sng" baseline="-25000" dirty="0" smtClean="0">
                <a:solidFill>
                  <a:schemeClr val="tx2">
                    <a:lumMod val="50000"/>
                  </a:schemeClr>
                </a:solidFill>
                <a:latin typeface="Arial" pitchFamily="34" charset="0"/>
              </a:rPr>
              <a:t>Chemistry Notes on The Periodic Table</a:t>
            </a:r>
            <a:endParaRPr lang="en-US" sz="4800" b="1" u="sng" baseline="-25000" dirty="0">
              <a:solidFill>
                <a:schemeClr val="tx2">
                  <a:lumMod val="50000"/>
                </a:schemeClr>
              </a:solidFill>
              <a:latin typeface="Arial" pitchFamily="34" charset="0"/>
            </a:endParaRPr>
          </a:p>
        </p:txBody>
      </p:sp>
      <p:sp>
        <p:nvSpPr>
          <p:cNvPr id="3" name="Subtitle 2"/>
          <p:cNvSpPr>
            <a:spLocks noGrp="1"/>
          </p:cNvSpPr>
          <p:nvPr>
            <p:ph type="subTitle" idx="1"/>
          </p:nvPr>
        </p:nvSpPr>
        <p:spPr/>
        <p:txBody>
          <a:bodyPr/>
          <a:lstStyle/>
          <a:p>
            <a:r>
              <a:rPr lang="en-US" normalizeH="1" dirty="0" smtClean="0">
                <a:solidFill>
                  <a:schemeClr val="accent5">
                    <a:lumMod val="50000"/>
                  </a:schemeClr>
                </a:solidFill>
                <a:latin typeface="Times New Roman" pitchFamily="18" charset="0"/>
              </a:rPr>
              <a:t>Syllabus 5070</a:t>
            </a:r>
          </a:p>
          <a:p>
            <a:r>
              <a:rPr lang="en-US" normalizeH="1" dirty="0" smtClean="0">
                <a:solidFill>
                  <a:schemeClr val="accent5">
                    <a:lumMod val="50000"/>
                  </a:schemeClr>
                </a:solidFill>
                <a:latin typeface="Times New Roman" pitchFamily="18" charset="0"/>
              </a:rPr>
              <a:t>‘O’ level </a:t>
            </a:r>
            <a:endParaRPr lang="en-US" normalizeH="1" dirty="0">
              <a:solidFill>
                <a:schemeClr val="accent5">
                  <a:lumMod val="50000"/>
                </a:schemeClr>
              </a:solidFill>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229600" cy="4525963"/>
          </a:xfrm>
        </p:spPr>
        <p:txBody>
          <a:bodyPr>
            <a:normAutofit fontScale="92500" lnSpcReduction="10000"/>
          </a:bodyPr>
          <a:lstStyle/>
          <a:p>
            <a:pPr>
              <a:buNone/>
            </a:pPr>
            <a:r>
              <a:rPr lang="en-US" dirty="0" smtClean="0"/>
              <a:t>  </a:t>
            </a:r>
            <a:r>
              <a:rPr lang="en-US" sz="1600" dirty="0" smtClean="0"/>
              <a:t>The elements in the periodic table are classified according to their atomic number(number of protons).There are 8 groups and 7 periods in the periodic table.</a:t>
            </a:r>
          </a:p>
          <a:p>
            <a:pPr>
              <a:buNone/>
            </a:pPr>
            <a:r>
              <a:rPr lang="en-US" sz="1600" dirty="0" smtClean="0"/>
              <a:t>  </a:t>
            </a:r>
          </a:p>
          <a:p>
            <a:pPr>
              <a:buNone/>
            </a:pPr>
            <a:r>
              <a:rPr lang="en-US" sz="1600" dirty="0" smtClean="0"/>
              <a:t>   </a:t>
            </a:r>
            <a:r>
              <a:rPr lang="en-US" sz="1600" b="1" dirty="0" smtClean="0">
                <a:solidFill>
                  <a:schemeClr val="bg2">
                    <a:lumMod val="25000"/>
                  </a:schemeClr>
                </a:solidFill>
              </a:rPr>
              <a:t>The Group:</a:t>
            </a:r>
          </a:p>
          <a:p>
            <a:pPr>
              <a:buNone/>
            </a:pPr>
            <a:r>
              <a:rPr lang="en-US" sz="1600" dirty="0" smtClean="0"/>
              <a:t>    The group is the vertical column of the periodic table in which elements having similar chemical properties are arranged. The group number represents the valency electrons(number of electrons in the outermost shell).</a:t>
            </a:r>
          </a:p>
          <a:p>
            <a:pPr>
              <a:buNone/>
            </a:pPr>
            <a:r>
              <a:rPr lang="en-US" sz="1600" dirty="0" smtClean="0"/>
              <a:t>    </a:t>
            </a:r>
            <a:r>
              <a:rPr lang="en-US" sz="1600" dirty="0" smtClean="0"/>
              <a:t>Example: The </a:t>
            </a:r>
            <a:r>
              <a:rPr lang="en-US" sz="1600" dirty="0" smtClean="0"/>
              <a:t>elements found in Group I contain I valency electron(1electron in their outermost shell) whereas the elements found in Group vii contain 7 electrons in their outermost shell.</a:t>
            </a:r>
          </a:p>
          <a:p>
            <a:pPr>
              <a:buNone/>
            </a:pPr>
            <a:endParaRPr lang="en-US" sz="1600" dirty="0" smtClean="0"/>
          </a:p>
          <a:p>
            <a:pPr>
              <a:buNone/>
            </a:pPr>
            <a:r>
              <a:rPr lang="en-US" sz="1600" dirty="0" smtClean="0"/>
              <a:t>   </a:t>
            </a:r>
            <a:r>
              <a:rPr lang="en-US" sz="1600" b="1" dirty="0" smtClean="0">
                <a:solidFill>
                  <a:schemeClr val="bg2">
                    <a:lumMod val="25000"/>
                  </a:schemeClr>
                </a:solidFill>
              </a:rPr>
              <a:t>The Period:</a:t>
            </a:r>
          </a:p>
          <a:p>
            <a:pPr>
              <a:buNone/>
            </a:pPr>
            <a:r>
              <a:rPr lang="en-US" sz="1600" dirty="0" smtClean="0"/>
              <a:t>    the period is the horizontal row in which elements are arranged according to their atomic </a:t>
            </a:r>
            <a:r>
              <a:rPr lang="en-US" sz="1600" dirty="0" smtClean="0"/>
              <a:t>numbers. In </a:t>
            </a:r>
            <a:r>
              <a:rPr lang="en-US" sz="1600" dirty="0" smtClean="0"/>
              <a:t>fact, the elements are arranged in an increasing order depending on the proton </a:t>
            </a:r>
            <a:r>
              <a:rPr lang="en-US" sz="1600" dirty="0" smtClean="0"/>
              <a:t>number. The </a:t>
            </a:r>
            <a:r>
              <a:rPr lang="en-US" sz="1600" dirty="0" smtClean="0"/>
              <a:t>first 3 periods are short whereas the other 4 periods are long( the 1</a:t>
            </a:r>
            <a:r>
              <a:rPr lang="en-US" sz="1600" baseline="30000" dirty="0" smtClean="0"/>
              <a:t>st</a:t>
            </a:r>
            <a:r>
              <a:rPr lang="en-US" sz="1600" dirty="0" smtClean="0"/>
              <a:t> period is the shortest one as it contains only 2 elements).</a:t>
            </a:r>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sz="1600" dirty="0" smtClean="0"/>
          </a:p>
          <a:p>
            <a:pPr>
              <a:buNone/>
            </a:pPr>
            <a:endParaRPr lang="en-US" dirty="0" smtClean="0"/>
          </a:p>
        </p:txBody>
      </p:sp>
      <p:sp>
        <p:nvSpPr>
          <p:cNvPr id="3" name="Title 2"/>
          <p:cNvSpPr>
            <a:spLocks noGrp="1"/>
          </p:cNvSpPr>
          <p:nvPr>
            <p:ph type="title"/>
          </p:nvPr>
        </p:nvSpPr>
        <p:spPr>
          <a:xfrm>
            <a:off x="457200" y="304800"/>
            <a:ext cx="8229600" cy="1143000"/>
          </a:xfrm>
        </p:spPr>
        <p:txBody>
          <a:bodyPr>
            <a:normAutofit/>
          </a:bodyPr>
          <a:lstStyle/>
          <a:p>
            <a:r>
              <a:rPr lang="en-US" sz="1500" dirty="0" smtClean="0">
                <a:solidFill>
                  <a:schemeClr val="bg2">
                    <a:lumMod val="25000"/>
                  </a:schemeClr>
                </a:solidFill>
              </a:rPr>
              <a:t>The Periodic Table:</a:t>
            </a:r>
            <a:endParaRPr lang="en-US" sz="1500" dirty="0">
              <a:solidFill>
                <a:schemeClr val="bg2">
                  <a:lumMod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4525963"/>
          </a:xfrm>
        </p:spPr>
        <p:txBody>
          <a:bodyPr>
            <a:normAutofit/>
          </a:bodyPr>
          <a:lstStyle/>
          <a:p>
            <a:pPr>
              <a:buNone/>
            </a:pPr>
            <a:r>
              <a:rPr lang="en-US" sz="1500" dirty="0" smtClean="0"/>
              <a:t>    The period number represents the number of shells in which elements are placed.</a:t>
            </a:r>
          </a:p>
          <a:p>
            <a:pPr>
              <a:buNone/>
            </a:pPr>
            <a:r>
              <a:rPr lang="en-US" sz="1500" dirty="0" smtClean="0"/>
              <a:t>    Example: The elements found in the 1</a:t>
            </a:r>
            <a:r>
              <a:rPr lang="en-US" sz="1500" baseline="30000" dirty="0" smtClean="0"/>
              <a:t>st</a:t>
            </a:r>
            <a:r>
              <a:rPr lang="en-US" sz="1500" dirty="0" smtClean="0"/>
              <a:t> period contain only one shell of electron whereas the elements found in the 4</a:t>
            </a:r>
            <a:r>
              <a:rPr lang="en-US" sz="1500" baseline="30000" dirty="0" smtClean="0"/>
              <a:t>th</a:t>
            </a:r>
            <a:r>
              <a:rPr lang="en-US" sz="1500" dirty="0" smtClean="0"/>
              <a:t> periods contain 4 shells of electrons.</a:t>
            </a:r>
          </a:p>
          <a:p>
            <a:pPr>
              <a:buNone/>
            </a:pPr>
            <a:endParaRPr lang="en-US" sz="1500" dirty="0" smtClean="0"/>
          </a:p>
          <a:p>
            <a:pPr>
              <a:buNone/>
            </a:pPr>
            <a:r>
              <a:rPr lang="en-US" sz="1500" dirty="0" smtClean="0"/>
              <a:t>Example: For period 2:</a:t>
            </a:r>
          </a:p>
          <a:p>
            <a:pPr>
              <a:buNone/>
            </a:pPr>
            <a:endParaRPr lang="en-US" sz="1500" dirty="0" smtClean="0"/>
          </a:p>
          <a:p>
            <a:pPr>
              <a:buNone/>
            </a:pPr>
            <a:endParaRPr lang="en-US" sz="1500" dirty="0" smtClean="0"/>
          </a:p>
          <a:p>
            <a:pPr>
              <a:buNone/>
            </a:pPr>
            <a:endParaRPr lang="en-US" sz="1500" dirty="0"/>
          </a:p>
        </p:txBody>
      </p:sp>
      <p:sp>
        <p:nvSpPr>
          <p:cNvPr id="4" name="Title 3"/>
          <p:cNvSpPr>
            <a:spLocks noGrp="1"/>
          </p:cNvSpPr>
          <p:nvPr>
            <p:ph type="title"/>
          </p:nvPr>
        </p:nvSpPr>
        <p:spPr>
          <a:xfrm>
            <a:off x="457200" y="228600"/>
            <a:ext cx="8229600" cy="487362"/>
          </a:xfrm>
        </p:spPr>
        <p:txBody>
          <a:bodyPr>
            <a:normAutofit fontScale="90000"/>
          </a:bodyPr>
          <a:lstStyle/>
          <a:p>
            <a:r>
              <a:rPr lang="en-US" sz="1500" dirty="0" smtClean="0">
                <a:solidFill>
                  <a:schemeClr val="bg2">
                    <a:lumMod val="25000"/>
                  </a:schemeClr>
                </a:solidFill>
              </a:rPr>
              <a:t>      The period number:</a:t>
            </a:r>
            <a:r>
              <a:rPr lang="en-US" sz="1500" dirty="0" smtClean="0"/>
              <a:t/>
            </a:r>
            <a:br>
              <a:rPr lang="en-US" sz="1500" dirty="0" smtClean="0"/>
            </a:br>
            <a:endParaRPr lang="en-US" sz="1500" dirty="0"/>
          </a:p>
        </p:txBody>
      </p:sp>
      <p:graphicFrame>
        <p:nvGraphicFramePr>
          <p:cNvPr id="6" name="Table 5"/>
          <p:cNvGraphicFramePr>
            <a:graphicFrameLocks noGrp="1"/>
          </p:cNvGraphicFramePr>
          <p:nvPr/>
        </p:nvGraphicFramePr>
        <p:xfrm>
          <a:off x="762000" y="1981200"/>
          <a:ext cx="8001000" cy="2362200"/>
        </p:xfrm>
        <a:graphic>
          <a:graphicData uri="http://schemas.openxmlformats.org/drawingml/2006/table">
            <a:tbl>
              <a:tblPr firstRow="1" bandRow="1">
                <a:tableStyleId>{5C22544A-7EE6-4342-B048-85BDC9FD1C3A}</a:tableStyleId>
              </a:tblPr>
              <a:tblGrid>
                <a:gridCol w="2438400"/>
                <a:gridCol w="685800"/>
                <a:gridCol w="609600"/>
                <a:gridCol w="685800"/>
                <a:gridCol w="762000"/>
                <a:gridCol w="685800"/>
                <a:gridCol w="685800"/>
                <a:gridCol w="762000"/>
                <a:gridCol w="685800"/>
              </a:tblGrid>
              <a:tr h="1181100">
                <a:tc>
                  <a:txBody>
                    <a:bodyPr/>
                    <a:lstStyle/>
                    <a:p>
                      <a:r>
                        <a:rPr lang="en-US" dirty="0" smtClean="0"/>
                        <a:t>The elements in period</a:t>
                      </a:r>
                      <a:r>
                        <a:rPr lang="en-US" baseline="0" dirty="0" smtClean="0"/>
                        <a:t> 2 according to periodic table</a:t>
                      </a:r>
                      <a:endParaRPr lang="en-US" dirty="0"/>
                    </a:p>
                  </a:txBody>
                  <a:tcPr/>
                </a:tc>
                <a:tc>
                  <a:txBody>
                    <a:bodyPr/>
                    <a:lstStyle/>
                    <a:p>
                      <a:r>
                        <a:rPr lang="en-US" dirty="0" smtClean="0"/>
                        <a:t>7</a:t>
                      </a:r>
                    </a:p>
                    <a:p>
                      <a:r>
                        <a:rPr lang="en-US" dirty="0" smtClean="0"/>
                        <a:t>Li</a:t>
                      </a:r>
                    </a:p>
                    <a:p>
                      <a:r>
                        <a:rPr lang="en-US" dirty="0" smtClean="0"/>
                        <a:t>3</a:t>
                      </a:r>
                    </a:p>
                  </a:txBody>
                  <a:tcPr/>
                </a:tc>
                <a:tc>
                  <a:txBody>
                    <a:bodyPr/>
                    <a:lstStyle/>
                    <a:p>
                      <a:r>
                        <a:rPr lang="en-US" dirty="0" smtClean="0"/>
                        <a:t> 9</a:t>
                      </a:r>
                    </a:p>
                    <a:p>
                      <a:r>
                        <a:rPr lang="en-US" dirty="0" smtClean="0"/>
                        <a:t>Be</a:t>
                      </a:r>
                    </a:p>
                    <a:p>
                      <a:r>
                        <a:rPr lang="en-US" dirty="0" smtClean="0"/>
                        <a:t>4</a:t>
                      </a:r>
                    </a:p>
                  </a:txBody>
                  <a:tcPr/>
                </a:tc>
                <a:tc>
                  <a:txBody>
                    <a:bodyPr/>
                    <a:lstStyle/>
                    <a:p>
                      <a:r>
                        <a:rPr lang="en-US" dirty="0" smtClean="0"/>
                        <a:t>11</a:t>
                      </a:r>
                    </a:p>
                    <a:p>
                      <a:r>
                        <a:rPr lang="en-US" dirty="0" smtClean="0"/>
                        <a:t>B</a:t>
                      </a:r>
                    </a:p>
                    <a:p>
                      <a:r>
                        <a:rPr lang="en-US" dirty="0" smtClean="0"/>
                        <a:t>5</a:t>
                      </a:r>
                      <a:endParaRPr lang="en-US" dirty="0"/>
                    </a:p>
                  </a:txBody>
                  <a:tcPr/>
                </a:tc>
                <a:tc>
                  <a:txBody>
                    <a:bodyPr/>
                    <a:lstStyle/>
                    <a:p>
                      <a:r>
                        <a:rPr lang="en-US" dirty="0" smtClean="0"/>
                        <a:t>12</a:t>
                      </a:r>
                    </a:p>
                    <a:p>
                      <a:r>
                        <a:rPr lang="en-US" dirty="0" smtClean="0"/>
                        <a:t>C</a:t>
                      </a:r>
                    </a:p>
                    <a:p>
                      <a:r>
                        <a:rPr lang="en-US" dirty="0" smtClean="0"/>
                        <a:t>6</a:t>
                      </a:r>
                      <a:endParaRPr lang="en-US" dirty="0"/>
                    </a:p>
                  </a:txBody>
                  <a:tcPr/>
                </a:tc>
                <a:tc>
                  <a:txBody>
                    <a:bodyPr/>
                    <a:lstStyle/>
                    <a:p>
                      <a:r>
                        <a:rPr lang="en-US" dirty="0" smtClean="0"/>
                        <a:t>14</a:t>
                      </a:r>
                    </a:p>
                    <a:p>
                      <a:r>
                        <a:rPr lang="en-US" dirty="0" smtClean="0"/>
                        <a:t>N</a:t>
                      </a:r>
                    </a:p>
                    <a:p>
                      <a:r>
                        <a:rPr lang="en-US" dirty="0" smtClean="0"/>
                        <a:t>7</a:t>
                      </a:r>
                      <a:endParaRPr lang="en-US" dirty="0"/>
                    </a:p>
                  </a:txBody>
                  <a:tcPr/>
                </a:tc>
                <a:tc>
                  <a:txBody>
                    <a:bodyPr/>
                    <a:lstStyle/>
                    <a:p>
                      <a:r>
                        <a:rPr lang="en-US" dirty="0" smtClean="0"/>
                        <a:t>16</a:t>
                      </a:r>
                    </a:p>
                    <a:p>
                      <a:r>
                        <a:rPr lang="en-US" dirty="0" smtClean="0"/>
                        <a:t>O </a:t>
                      </a:r>
                    </a:p>
                    <a:p>
                      <a:r>
                        <a:rPr lang="en-US" dirty="0" smtClean="0"/>
                        <a:t>8</a:t>
                      </a:r>
                      <a:endParaRPr lang="en-US" dirty="0"/>
                    </a:p>
                  </a:txBody>
                  <a:tcPr/>
                </a:tc>
                <a:tc>
                  <a:txBody>
                    <a:bodyPr/>
                    <a:lstStyle/>
                    <a:p>
                      <a:r>
                        <a:rPr lang="en-US" dirty="0" smtClean="0"/>
                        <a:t>19</a:t>
                      </a:r>
                    </a:p>
                    <a:p>
                      <a:r>
                        <a:rPr lang="en-US" dirty="0" smtClean="0"/>
                        <a:t>F</a:t>
                      </a:r>
                    </a:p>
                    <a:p>
                      <a:r>
                        <a:rPr lang="en-US" dirty="0" smtClean="0"/>
                        <a:t>9</a:t>
                      </a:r>
                      <a:endParaRPr lang="en-US" dirty="0"/>
                    </a:p>
                  </a:txBody>
                  <a:tcPr/>
                </a:tc>
                <a:tc>
                  <a:txBody>
                    <a:bodyPr/>
                    <a:lstStyle/>
                    <a:p>
                      <a:r>
                        <a:rPr lang="en-US" dirty="0" smtClean="0"/>
                        <a:t>20</a:t>
                      </a:r>
                    </a:p>
                    <a:p>
                      <a:r>
                        <a:rPr lang="en-US" dirty="0" smtClean="0"/>
                        <a:t>Ne</a:t>
                      </a:r>
                    </a:p>
                    <a:p>
                      <a:r>
                        <a:rPr lang="en-US" dirty="0" smtClean="0"/>
                        <a:t>10</a:t>
                      </a:r>
                      <a:endParaRPr lang="en-US" dirty="0"/>
                    </a:p>
                  </a:txBody>
                  <a:tcPr/>
                </a:tc>
              </a:tr>
              <a:tr h="1181100">
                <a:tc>
                  <a:txBody>
                    <a:bodyPr/>
                    <a:lstStyle/>
                    <a:p>
                      <a:r>
                        <a:rPr lang="en-US" dirty="0" smtClean="0"/>
                        <a:t>Electronic configuration</a:t>
                      </a:r>
                      <a:endParaRPr lang="en-US" dirty="0"/>
                    </a:p>
                  </a:txBody>
                  <a:tcPr/>
                </a:tc>
                <a:tc>
                  <a:txBody>
                    <a:bodyPr/>
                    <a:lstStyle/>
                    <a:p>
                      <a:r>
                        <a:rPr lang="en-US" dirty="0" smtClean="0"/>
                        <a:t>2,1</a:t>
                      </a:r>
                      <a:endParaRPr lang="en-US" dirty="0"/>
                    </a:p>
                  </a:txBody>
                  <a:tcPr/>
                </a:tc>
                <a:tc>
                  <a:txBody>
                    <a:bodyPr/>
                    <a:lstStyle/>
                    <a:p>
                      <a:r>
                        <a:rPr lang="en-US" dirty="0" smtClean="0"/>
                        <a:t>2,2</a:t>
                      </a:r>
                      <a:endParaRPr lang="en-US" dirty="0"/>
                    </a:p>
                  </a:txBody>
                  <a:tcPr/>
                </a:tc>
                <a:tc>
                  <a:txBody>
                    <a:bodyPr/>
                    <a:lstStyle/>
                    <a:p>
                      <a:r>
                        <a:rPr lang="en-US" dirty="0" smtClean="0"/>
                        <a:t>2,3</a:t>
                      </a:r>
                      <a:endParaRPr lang="en-US" dirty="0"/>
                    </a:p>
                  </a:txBody>
                  <a:tcPr/>
                </a:tc>
                <a:tc>
                  <a:txBody>
                    <a:bodyPr/>
                    <a:lstStyle/>
                    <a:p>
                      <a:r>
                        <a:rPr lang="en-US" dirty="0" smtClean="0"/>
                        <a:t>2,4</a:t>
                      </a:r>
                      <a:endParaRPr lang="en-US" dirty="0"/>
                    </a:p>
                  </a:txBody>
                  <a:tcPr/>
                </a:tc>
                <a:tc>
                  <a:txBody>
                    <a:bodyPr/>
                    <a:lstStyle/>
                    <a:p>
                      <a:r>
                        <a:rPr lang="en-US" dirty="0" smtClean="0"/>
                        <a:t>2,5</a:t>
                      </a:r>
                      <a:endParaRPr lang="en-US" dirty="0"/>
                    </a:p>
                  </a:txBody>
                  <a:tcPr/>
                </a:tc>
                <a:tc>
                  <a:txBody>
                    <a:bodyPr/>
                    <a:lstStyle/>
                    <a:p>
                      <a:r>
                        <a:rPr lang="en-US" dirty="0" smtClean="0"/>
                        <a:t>2,6</a:t>
                      </a:r>
                      <a:endParaRPr lang="en-US" dirty="0"/>
                    </a:p>
                  </a:txBody>
                  <a:tcPr/>
                </a:tc>
                <a:tc>
                  <a:txBody>
                    <a:bodyPr/>
                    <a:lstStyle/>
                    <a:p>
                      <a:r>
                        <a:rPr lang="en-US" dirty="0" smtClean="0"/>
                        <a:t>2,7</a:t>
                      </a:r>
                      <a:endParaRPr lang="en-US" dirty="0"/>
                    </a:p>
                  </a:txBody>
                  <a:tcPr/>
                </a:tc>
                <a:tc>
                  <a:txBody>
                    <a:bodyPr/>
                    <a:lstStyle/>
                    <a:p>
                      <a:r>
                        <a:rPr lang="en-US" dirty="0" smtClean="0"/>
                        <a:t>2,8</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sz="1500" dirty="0" smtClean="0"/>
              <a:t>They are called Group I elements because they all have 1 electron in their outermost </a:t>
            </a:r>
            <a:r>
              <a:rPr lang="en-US" sz="1500" dirty="0" smtClean="0"/>
              <a:t>shells. They </a:t>
            </a:r>
            <a:r>
              <a:rPr lang="en-US" sz="1500" dirty="0" smtClean="0"/>
              <a:t>are also known as Alkali metal as they form alkalis when they react with water( </a:t>
            </a:r>
            <a:r>
              <a:rPr lang="en-US" sz="1500" dirty="0" err="1" smtClean="0"/>
              <a:t>e.g</a:t>
            </a:r>
            <a:r>
              <a:rPr lang="en-US" sz="1500" dirty="0" smtClean="0"/>
              <a:t>: LiOH, NaOH, KOH, RbOH, CsOH, FrOH).</a:t>
            </a:r>
          </a:p>
          <a:p>
            <a:pPr>
              <a:buNone/>
            </a:pPr>
            <a:r>
              <a:rPr lang="en-US" sz="1500" dirty="0" smtClean="0"/>
              <a:t> </a:t>
            </a:r>
          </a:p>
          <a:p>
            <a:pPr>
              <a:buNone/>
            </a:pPr>
            <a:r>
              <a:rPr lang="en-US" sz="1500" dirty="0" smtClean="0"/>
              <a:t> </a:t>
            </a:r>
            <a:r>
              <a:rPr lang="en-US" sz="1500" b="1" u="sng" dirty="0" smtClean="0">
                <a:solidFill>
                  <a:schemeClr val="bg2">
                    <a:lumMod val="25000"/>
                  </a:schemeClr>
                </a:solidFill>
                <a:uFill>
                  <a:solidFill>
                    <a:schemeClr val="bg2">
                      <a:lumMod val="25000"/>
                    </a:schemeClr>
                  </a:solidFill>
                </a:uFill>
              </a:rPr>
              <a:t>Properties:</a:t>
            </a:r>
          </a:p>
          <a:p>
            <a:pPr marL="452628" indent="-342900">
              <a:buNone/>
            </a:pPr>
            <a:r>
              <a:rPr lang="en-US" sz="1500" dirty="0" smtClean="0"/>
              <a:t>1)They are soft metals.</a:t>
            </a:r>
          </a:p>
          <a:p>
            <a:pPr marL="452628" indent="-342900">
              <a:buNone/>
            </a:pPr>
            <a:r>
              <a:rPr lang="en-US" sz="1500" dirty="0" smtClean="0"/>
              <a:t>2)They allow the conduction of electricity in the solid state(because of the presence of delocalised electrons).</a:t>
            </a:r>
          </a:p>
          <a:p>
            <a:pPr marL="452628" indent="-342900">
              <a:buNone/>
            </a:pPr>
            <a:r>
              <a:rPr lang="en-US" sz="1500" dirty="0" smtClean="0"/>
              <a:t>3)They have low densities and hence have low melting point and boiling point.</a:t>
            </a:r>
          </a:p>
          <a:p>
            <a:pPr marL="452628" indent="-342900">
              <a:buNone/>
            </a:pPr>
            <a:r>
              <a:rPr lang="en-US" sz="1500" dirty="0" smtClean="0"/>
              <a:t>    NOTE: There's a decrease in melting point as well as boiling point as we move down the group(Group </a:t>
            </a:r>
            <a:r>
              <a:rPr lang="en-US" sz="1500" dirty="0" err="1" smtClean="0"/>
              <a:t>i</a:t>
            </a:r>
            <a:r>
              <a:rPr lang="en-US" sz="1500" dirty="0" smtClean="0"/>
              <a:t>).</a:t>
            </a:r>
          </a:p>
          <a:p>
            <a:pPr marL="452628" indent="-342900">
              <a:buNone/>
            </a:pPr>
            <a:r>
              <a:rPr lang="en-US" sz="1500" dirty="0" smtClean="0"/>
              <a:t>4) They are reactive metals. As we move down the group, the reactivity of the metals increase.</a:t>
            </a:r>
          </a:p>
          <a:p>
            <a:pPr marL="452628" indent="-342900">
              <a:buNone/>
            </a:pPr>
            <a:r>
              <a:rPr lang="en-US" sz="1500" dirty="0" smtClean="0"/>
              <a:t>5)They form alkalis because their oxides(LiOH, NaOH, etc..) which are basic oxides, are soluble in water. Hence, the basic oxides can react with acids to form salt and water( neutralisation reaction).</a:t>
            </a:r>
          </a:p>
          <a:p>
            <a:pPr marL="452628" indent="-342900">
              <a:buNone/>
            </a:pPr>
            <a:r>
              <a:rPr lang="en-US" sz="1500" dirty="0" smtClean="0"/>
              <a:t> </a:t>
            </a:r>
            <a:r>
              <a:rPr lang="en-US" sz="1500" dirty="0" smtClean="0"/>
              <a:t>     Example: Li  O + H  O             2LiOH</a:t>
            </a:r>
          </a:p>
          <a:p>
            <a:pPr marL="452628" indent="-342900">
              <a:buNone/>
            </a:pPr>
            <a:r>
              <a:rPr lang="en-US" sz="1500" dirty="0" smtClean="0"/>
              <a:t> </a:t>
            </a:r>
            <a:r>
              <a:rPr lang="en-US" sz="1500" dirty="0" smtClean="0"/>
              <a:t>                     </a:t>
            </a:r>
          </a:p>
          <a:p>
            <a:pPr marL="452628" indent="-342900">
              <a:buNone/>
            </a:pPr>
            <a:r>
              <a:rPr lang="en-US" sz="1500" dirty="0" smtClean="0"/>
              <a:t> </a:t>
            </a:r>
            <a:r>
              <a:rPr lang="en-US" sz="1500" dirty="0" smtClean="0"/>
              <a:t>                    LiOH + 2HCl            2LiCl + H  O(It’s a  neutralisation reaction )</a:t>
            </a:r>
          </a:p>
          <a:p>
            <a:pPr marL="452628" indent="-342900">
              <a:buNone/>
            </a:pPr>
            <a:r>
              <a:rPr lang="en-US" sz="1500" dirty="0" smtClean="0"/>
              <a:t>             (Basic Oxide)        </a:t>
            </a:r>
            <a:endParaRPr lang="en-US" sz="1500" dirty="0" smtClean="0"/>
          </a:p>
        </p:txBody>
      </p:sp>
      <p:sp>
        <p:nvSpPr>
          <p:cNvPr id="3" name="Title 2"/>
          <p:cNvSpPr>
            <a:spLocks noGrp="1"/>
          </p:cNvSpPr>
          <p:nvPr>
            <p:ph type="title"/>
          </p:nvPr>
        </p:nvSpPr>
        <p:spPr>
          <a:solidFill>
            <a:schemeClr val="bg1">
              <a:lumMod val="95000"/>
            </a:schemeClr>
          </a:solidFill>
          <a:ln>
            <a:solidFill>
              <a:schemeClr val="bg1"/>
            </a:solidFill>
          </a:ln>
        </p:spPr>
        <p:txBody>
          <a:bodyPr>
            <a:normAutofit/>
          </a:bodyPr>
          <a:lstStyle/>
          <a:p>
            <a:r>
              <a:rPr lang="en-US" sz="1500" dirty="0" smtClean="0">
                <a:solidFill>
                  <a:schemeClr val="bg2">
                    <a:lumMod val="25000"/>
                  </a:schemeClr>
                </a:solidFill>
              </a:rPr>
              <a:t>   </a:t>
            </a:r>
            <a:r>
              <a:rPr lang="en-US" sz="1500" u="dbl" dirty="0" smtClean="0">
                <a:solidFill>
                  <a:schemeClr val="bg2">
                    <a:lumMod val="25000"/>
                  </a:schemeClr>
                </a:solidFill>
                <a:uFill>
                  <a:solidFill>
                    <a:schemeClr val="bg2">
                      <a:lumMod val="25000"/>
                    </a:schemeClr>
                  </a:solidFill>
                </a:uFill>
              </a:rPr>
              <a:t>Group I elements and its Properties </a:t>
            </a:r>
            <a:endParaRPr lang="en-US" sz="1500" u="dbl" dirty="0">
              <a:solidFill>
                <a:schemeClr val="bg2">
                  <a:lumMod val="25000"/>
                </a:schemeClr>
              </a:solidFill>
              <a:uFill>
                <a:solidFill>
                  <a:schemeClr val="bg2">
                    <a:lumMod val="25000"/>
                  </a:schemeClr>
                </a:solidFill>
              </a:uFill>
            </a:endParaRPr>
          </a:p>
        </p:txBody>
      </p:sp>
      <p:graphicFrame>
        <p:nvGraphicFramePr>
          <p:cNvPr id="4" name="Object 3"/>
          <p:cNvGraphicFramePr>
            <a:graphicFrameLocks/>
          </p:cNvGraphicFramePr>
          <p:nvPr/>
        </p:nvGraphicFramePr>
        <p:xfrm>
          <a:off x="1524000" y="1397000"/>
          <a:ext cx="6096000" cy="4064000"/>
        </p:xfrm>
        <a:graphic>
          <a:graphicData uri="http://schemas.openxmlformats.org/presentationml/2006/ole">
            <p:oleObj spid="_x0000_s1026" name="Equation" r:id="rId3" imgW="0" imgH="0" progId="Equation.3">
              <p:embed/>
            </p:oleObj>
          </a:graphicData>
        </a:graphic>
      </p:graphicFrame>
      <p:graphicFrame>
        <p:nvGraphicFramePr>
          <p:cNvPr id="1027" name="Object 3"/>
          <p:cNvGraphicFramePr>
            <a:graphicFrameLocks noChangeAspect="1"/>
          </p:cNvGraphicFramePr>
          <p:nvPr/>
        </p:nvGraphicFramePr>
        <p:xfrm>
          <a:off x="1981200" y="4724400"/>
          <a:ext cx="190500" cy="177800"/>
        </p:xfrm>
        <a:graphic>
          <a:graphicData uri="http://schemas.openxmlformats.org/presentationml/2006/ole">
            <p:oleObj spid="_x0000_s1027" name="Equation" r:id="rId4" imgW="190440" imgH="355320" progId="Equation.3">
              <p:embed/>
            </p:oleObj>
          </a:graphicData>
        </a:graphic>
      </p:graphicFrame>
      <p:graphicFrame>
        <p:nvGraphicFramePr>
          <p:cNvPr id="1028" name="Object 4"/>
          <p:cNvGraphicFramePr>
            <a:graphicFrameLocks noChangeAspect="1"/>
          </p:cNvGraphicFramePr>
          <p:nvPr/>
        </p:nvGraphicFramePr>
        <p:xfrm>
          <a:off x="2590800" y="4724400"/>
          <a:ext cx="190500" cy="177800"/>
        </p:xfrm>
        <a:graphic>
          <a:graphicData uri="http://schemas.openxmlformats.org/presentationml/2006/ole">
            <p:oleObj spid="_x0000_s1028" name="Equation" r:id="rId5" imgW="190440" imgH="355320" progId="Equation.3">
              <p:embed/>
            </p:oleObj>
          </a:graphicData>
        </a:graphic>
      </p:graphicFrame>
      <p:graphicFrame>
        <p:nvGraphicFramePr>
          <p:cNvPr id="1029" name="Object 5"/>
          <p:cNvGraphicFramePr>
            <a:graphicFrameLocks noChangeAspect="1"/>
          </p:cNvGraphicFramePr>
          <p:nvPr/>
        </p:nvGraphicFramePr>
        <p:xfrm>
          <a:off x="2895600" y="4572000"/>
          <a:ext cx="944182" cy="381000"/>
        </p:xfrm>
        <a:graphic>
          <a:graphicData uri="http://schemas.openxmlformats.org/presentationml/2006/ole">
            <p:oleObj spid="_x0000_s1029" name="Equation" r:id="rId6" imgW="190440" imgH="139680" progId="Equation.3">
              <p:embed/>
            </p:oleObj>
          </a:graphicData>
        </a:graphic>
      </p:graphicFrame>
      <p:graphicFrame>
        <p:nvGraphicFramePr>
          <p:cNvPr id="1031" name="Object 7"/>
          <p:cNvGraphicFramePr>
            <a:graphicFrameLocks noChangeAspect="1"/>
          </p:cNvGraphicFramePr>
          <p:nvPr/>
        </p:nvGraphicFramePr>
        <p:xfrm>
          <a:off x="2895600" y="4953000"/>
          <a:ext cx="679450" cy="533400"/>
        </p:xfrm>
        <a:graphic>
          <a:graphicData uri="http://schemas.openxmlformats.org/presentationml/2006/ole">
            <p:oleObj spid="_x0000_s1031" name="Equation" r:id="rId7" imgW="139680" imgH="114120" progId="Equation.3">
              <p:embed/>
            </p:oleObj>
          </a:graphicData>
        </a:graphic>
      </p:graphicFrame>
      <p:graphicFrame>
        <p:nvGraphicFramePr>
          <p:cNvPr id="1033" name="Object 9"/>
          <p:cNvGraphicFramePr>
            <a:graphicFrameLocks noChangeAspect="1"/>
          </p:cNvGraphicFramePr>
          <p:nvPr/>
        </p:nvGraphicFramePr>
        <p:xfrm>
          <a:off x="4343400" y="5181600"/>
          <a:ext cx="203200" cy="209550"/>
        </p:xfrm>
        <a:graphic>
          <a:graphicData uri="http://schemas.openxmlformats.org/presentationml/2006/ole">
            <p:oleObj spid="_x0000_s1033" name="Equation" r:id="rId8" imgW="101520" imgH="11412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59491"/>
          </a:xfrm>
        </p:spPr>
        <p:txBody>
          <a:bodyPr>
            <a:normAutofit/>
          </a:bodyPr>
          <a:lstStyle/>
          <a:p>
            <a:pPr>
              <a:buNone/>
            </a:pPr>
            <a:r>
              <a:rPr lang="en-US" sz="1500" dirty="0" smtClean="0"/>
              <a:t>6)The Group I metals react with dilute acids to form salts and hydrogen gas.</a:t>
            </a:r>
          </a:p>
          <a:p>
            <a:pPr>
              <a:buNone/>
            </a:pPr>
            <a:r>
              <a:rPr lang="en-US" sz="1500" dirty="0" smtClean="0"/>
              <a:t> </a:t>
            </a:r>
            <a:r>
              <a:rPr lang="en-US" sz="1500" dirty="0" smtClean="0"/>
              <a:t>  Metal + Acids          Salt + Hydrogen Gas</a:t>
            </a:r>
          </a:p>
          <a:p>
            <a:pPr>
              <a:buNone/>
            </a:pPr>
            <a:r>
              <a:rPr lang="en-US" sz="1500" dirty="0" smtClean="0"/>
              <a:t> </a:t>
            </a:r>
            <a:r>
              <a:rPr lang="en-US" sz="1500" dirty="0" smtClean="0"/>
              <a:t>  Li + HCl            2LiCl + H  </a:t>
            </a:r>
          </a:p>
          <a:p>
            <a:pPr>
              <a:buNone/>
            </a:pPr>
            <a:r>
              <a:rPr lang="en-US" sz="1500" dirty="0" smtClean="0"/>
              <a:t> </a:t>
            </a:r>
            <a:r>
              <a:rPr lang="en-US" sz="1500" dirty="0" smtClean="0"/>
              <a:t> 2K + 2HNO            2KNO  +  H</a:t>
            </a:r>
          </a:p>
          <a:p>
            <a:pPr>
              <a:buNone/>
            </a:pPr>
            <a:endParaRPr lang="en-US" sz="1500" dirty="0" smtClean="0"/>
          </a:p>
          <a:p>
            <a:pPr>
              <a:buNone/>
            </a:pPr>
            <a:r>
              <a:rPr lang="en-US" sz="1500" dirty="0" smtClean="0"/>
              <a:t>7) Their carbonates(</a:t>
            </a:r>
            <a:r>
              <a:rPr lang="en-US" sz="1500" dirty="0" err="1" smtClean="0"/>
              <a:t>e.g:Na</a:t>
            </a:r>
            <a:r>
              <a:rPr lang="en-US" sz="1500" dirty="0" smtClean="0"/>
              <a:t> CO )are stable and thus, they do not decompose on heating. That's why those metals carbonates can’t be reduced by CO or C in order to extract them from their ores. As a result, electrolysis is performed in order to extract the pure metals from its carbonates.</a:t>
            </a:r>
          </a:p>
          <a:p>
            <a:pPr>
              <a:buNone/>
            </a:pPr>
            <a:r>
              <a:rPr lang="en-US" sz="1500" dirty="0" smtClean="0"/>
              <a:t>NOTE: Group I metals carbonates are soluble in water.</a:t>
            </a:r>
          </a:p>
          <a:p>
            <a:pPr>
              <a:buNone/>
            </a:pPr>
            <a:endParaRPr lang="en-US" sz="1500" dirty="0" smtClean="0"/>
          </a:p>
          <a:p>
            <a:pPr>
              <a:buNone/>
            </a:pPr>
            <a:r>
              <a:rPr lang="en-US" sz="1500" dirty="0" smtClean="0"/>
              <a:t>8) The Group I elements form ionic compound(electrovalent bonding) with non-metals( e.g:NaCl).</a:t>
            </a:r>
          </a:p>
          <a:p>
            <a:pPr>
              <a:buNone/>
            </a:pPr>
            <a:endParaRPr lang="en-US" sz="1500" dirty="0" smtClean="0"/>
          </a:p>
          <a:p>
            <a:pPr>
              <a:buNone/>
            </a:pPr>
            <a:endParaRPr lang="en-US" sz="1500" dirty="0"/>
          </a:p>
        </p:txBody>
      </p:sp>
      <p:graphicFrame>
        <p:nvGraphicFramePr>
          <p:cNvPr id="2050" name="Object 2"/>
          <p:cNvGraphicFramePr>
            <a:graphicFrameLocks noChangeAspect="1"/>
          </p:cNvGraphicFramePr>
          <p:nvPr/>
        </p:nvGraphicFramePr>
        <p:xfrm>
          <a:off x="2057400" y="1676400"/>
          <a:ext cx="755650" cy="590550"/>
        </p:xfrm>
        <a:graphic>
          <a:graphicData uri="http://schemas.openxmlformats.org/presentationml/2006/ole">
            <p:oleObj spid="_x0000_s2050" name="Equation" r:id="rId3" imgW="139680" imgH="114120" progId="Equation.3">
              <p:embed/>
            </p:oleObj>
          </a:graphicData>
        </a:graphic>
      </p:graphicFrame>
      <p:graphicFrame>
        <p:nvGraphicFramePr>
          <p:cNvPr id="2051" name="Object 3"/>
          <p:cNvGraphicFramePr>
            <a:graphicFrameLocks noChangeAspect="1"/>
          </p:cNvGraphicFramePr>
          <p:nvPr/>
        </p:nvGraphicFramePr>
        <p:xfrm>
          <a:off x="1752600" y="1981200"/>
          <a:ext cx="609600" cy="533400"/>
        </p:xfrm>
        <a:graphic>
          <a:graphicData uri="http://schemas.openxmlformats.org/presentationml/2006/ole">
            <p:oleObj spid="_x0000_s2051" name="Equation" r:id="rId4" imgW="139680" imgH="114120" progId="Equation.3">
              <p:embed/>
            </p:oleObj>
          </a:graphicData>
        </a:graphic>
      </p:graphicFrame>
      <p:graphicFrame>
        <p:nvGraphicFramePr>
          <p:cNvPr id="2052" name="Object 4"/>
          <p:cNvGraphicFramePr>
            <a:graphicFrameLocks noChangeAspect="1"/>
          </p:cNvGraphicFramePr>
          <p:nvPr/>
        </p:nvGraphicFramePr>
        <p:xfrm>
          <a:off x="3124200" y="2133600"/>
          <a:ext cx="203200" cy="209550"/>
        </p:xfrm>
        <a:graphic>
          <a:graphicData uri="http://schemas.openxmlformats.org/presentationml/2006/ole">
            <p:oleObj spid="_x0000_s2052" name="Equation" r:id="rId5" imgW="101520" imgH="114120" progId="Equation.3">
              <p:embed/>
            </p:oleObj>
          </a:graphicData>
        </a:graphic>
      </p:graphicFrame>
      <p:graphicFrame>
        <p:nvGraphicFramePr>
          <p:cNvPr id="2053" name="Object 5"/>
          <p:cNvGraphicFramePr>
            <a:graphicFrameLocks noChangeAspect="1"/>
          </p:cNvGraphicFramePr>
          <p:nvPr/>
        </p:nvGraphicFramePr>
        <p:xfrm>
          <a:off x="1828800" y="2209800"/>
          <a:ext cx="196850" cy="419100"/>
        </p:xfrm>
        <a:graphic>
          <a:graphicData uri="http://schemas.openxmlformats.org/presentationml/2006/ole">
            <p:oleObj spid="_x0000_s2053" name="Equation" r:id="rId6" imgW="88560" imgH="228600" progId="Equation.3">
              <p:embed/>
            </p:oleObj>
          </a:graphicData>
        </a:graphic>
      </p:graphicFrame>
      <p:graphicFrame>
        <p:nvGraphicFramePr>
          <p:cNvPr id="2055" name="Object 7"/>
          <p:cNvGraphicFramePr>
            <a:graphicFrameLocks noChangeAspect="1"/>
          </p:cNvGraphicFramePr>
          <p:nvPr/>
        </p:nvGraphicFramePr>
        <p:xfrm>
          <a:off x="3581400" y="2438400"/>
          <a:ext cx="228600" cy="165100"/>
        </p:xfrm>
        <a:graphic>
          <a:graphicData uri="http://schemas.openxmlformats.org/presentationml/2006/ole">
            <p:oleObj spid="_x0000_s2055" name="Equation" r:id="rId7" imgW="126720" imgH="164880" progId="Equation.3">
              <p:embed/>
            </p:oleObj>
          </a:graphicData>
        </a:graphic>
      </p:graphicFrame>
      <p:graphicFrame>
        <p:nvGraphicFramePr>
          <p:cNvPr id="2056" name="Object 8"/>
          <p:cNvGraphicFramePr>
            <a:graphicFrameLocks noChangeAspect="1"/>
          </p:cNvGraphicFramePr>
          <p:nvPr/>
        </p:nvGraphicFramePr>
        <p:xfrm>
          <a:off x="1905000" y="2286000"/>
          <a:ext cx="552450" cy="374650"/>
        </p:xfrm>
        <a:graphic>
          <a:graphicData uri="http://schemas.openxmlformats.org/presentationml/2006/ole">
            <p:oleObj spid="_x0000_s2056" name="Equation" r:id="rId8" imgW="190440" imgH="139680" progId="Equation.3">
              <p:embed/>
            </p:oleObj>
          </a:graphicData>
        </a:graphic>
      </p:graphicFrame>
      <p:graphicFrame>
        <p:nvGraphicFramePr>
          <p:cNvPr id="2057" name="Object 9"/>
          <p:cNvGraphicFramePr>
            <a:graphicFrameLocks noChangeAspect="1"/>
          </p:cNvGraphicFramePr>
          <p:nvPr/>
        </p:nvGraphicFramePr>
        <p:xfrm>
          <a:off x="3048000" y="2438400"/>
          <a:ext cx="196850" cy="228600"/>
        </p:xfrm>
        <a:graphic>
          <a:graphicData uri="http://schemas.openxmlformats.org/presentationml/2006/ole">
            <p:oleObj spid="_x0000_s2057" name="Equation" r:id="rId9" imgW="88560" imgH="126720" progId="Equation.3">
              <p:embed/>
            </p:oleObj>
          </a:graphicData>
        </a:graphic>
      </p:graphicFrame>
      <p:graphicFrame>
        <p:nvGraphicFramePr>
          <p:cNvPr id="2058" name="Object 10"/>
          <p:cNvGraphicFramePr>
            <a:graphicFrameLocks noChangeAspect="1"/>
          </p:cNvGraphicFramePr>
          <p:nvPr/>
        </p:nvGraphicFramePr>
        <p:xfrm>
          <a:off x="3352800" y="2971800"/>
          <a:ext cx="196850" cy="228600"/>
        </p:xfrm>
        <a:graphic>
          <a:graphicData uri="http://schemas.openxmlformats.org/presentationml/2006/ole">
            <p:oleObj spid="_x0000_s2058" name="Equation" r:id="rId10" imgW="88560" imgH="126720" progId="Equation.3">
              <p:embed/>
            </p:oleObj>
          </a:graphicData>
        </a:graphic>
      </p:graphicFrame>
      <p:graphicFrame>
        <p:nvGraphicFramePr>
          <p:cNvPr id="2059" name="Object 11"/>
          <p:cNvGraphicFramePr>
            <a:graphicFrameLocks noChangeAspect="1"/>
          </p:cNvGraphicFramePr>
          <p:nvPr/>
        </p:nvGraphicFramePr>
        <p:xfrm>
          <a:off x="3048000" y="2819400"/>
          <a:ext cx="304800" cy="381000"/>
        </p:xfrm>
        <a:graphic>
          <a:graphicData uri="http://schemas.openxmlformats.org/presentationml/2006/ole">
            <p:oleObj spid="_x0000_s2059" name="Equation" r:id="rId11" imgW="101520" imgH="21564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a:bodyPr>
          <a:lstStyle/>
          <a:p>
            <a:pPr>
              <a:buNone/>
            </a:pPr>
            <a:r>
              <a:rPr lang="en-US" sz="1500" b="1" u="dbl" dirty="0" smtClean="0">
                <a:solidFill>
                  <a:schemeClr val="bg2">
                    <a:lumMod val="25000"/>
                  </a:schemeClr>
                </a:solidFill>
                <a:uFill>
                  <a:solidFill>
                    <a:schemeClr val="bg2">
                      <a:lumMod val="25000"/>
                    </a:schemeClr>
                  </a:solidFill>
                </a:uFill>
              </a:rPr>
              <a:t>Group vii elements and its properties:</a:t>
            </a:r>
          </a:p>
          <a:p>
            <a:pPr>
              <a:buNone/>
            </a:pPr>
            <a:endParaRPr lang="en-US" sz="1500" b="1" u="dbl" dirty="0" smtClean="0">
              <a:solidFill>
                <a:schemeClr val="bg2">
                  <a:lumMod val="25000"/>
                </a:schemeClr>
              </a:solidFill>
              <a:uFill>
                <a:solidFill>
                  <a:schemeClr val="bg2">
                    <a:lumMod val="25000"/>
                  </a:schemeClr>
                </a:solidFill>
              </a:uFill>
            </a:endParaRPr>
          </a:p>
          <a:p>
            <a:pPr>
              <a:buNone/>
            </a:pPr>
            <a:r>
              <a:rPr lang="en-US" sz="1500" dirty="0" smtClean="0"/>
              <a:t>Group vii elements are known as the family of halogens with 7 electrons in their outermost shells. These elements are non-metals.</a:t>
            </a:r>
          </a:p>
          <a:p>
            <a:pPr>
              <a:buNone/>
            </a:pPr>
            <a:endParaRPr lang="en-US" sz="1500" dirty="0" smtClean="0"/>
          </a:p>
          <a:p>
            <a:pPr>
              <a:buNone/>
            </a:pPr>
            <a:r>
              <a:rPr lang="en-US" sz="1500" b="1" u="sng" dirty="0" smtClean="0">
                <a:solidFill>
                  <a:schemeClr val="bg2">
                    <a:lumMod val="25000"/>
                  </a:schemeClr>
                </a:solidFill>
                <a:uFill>
                  <a:solidFill>
                    <a:schemeClr val="bg2">
                      <a:lumMod val="25000"/>
                    </a:schemeClr>
                  </a:solidFill>
                </a:uFill>
              </a:rPr>
              <a:t>Properties :</a:t>
            </a:r>
          </a:p>
          <a:p>
            <a:pPr marL="452628" indent="-342900">
              <a:buNone/>
            </a:pPr>
            <a:r>
              <a:rPr lang="en-US" sz="1500" dirty="0" smtClean="0"/>
              <a:t>1)The elements do not conduct electricity.</a:t>
            </a:r>
          </a:p>
          <a:p>
            <a:pPr marL="452628" indent="-342900">
              <a:buNone/>
            </a:pPr>
            <a:endParaRPr lang="en-US" sz="1500" dirty="0" smtClean="0"/>
          </a:p>
          <a:p>
            <a:pPr marL="452628" indent="-342900">
              <a:buNone/>
            </a:pPr>
            <a:r>
              <a:rPr lang="en-US" sz="1500" dirty="0" smtClean="0"/>
              <a:t>2)They also have low melting points and boiling points.</a:t>
            </a:r>
          </a:p>
          <a:p>
            <a:pPr marL="452628" indent="-342900">
              <a:buNone/>
            </a:pPr>
            <a:r>
              <a:rPr lang="en-US" sz="1500" dirty="0" smtClean="0"/>
              <a:t>NOTE:As we move down the group vii , we note an increase in melting point as well as boiling point.</a:t>
            </a:r>
          </a:p>
          <a:p>
            <a:pPr marL="452628" indent="-342900">
              <a:buNone/>
            </a:pPr>
            <a:endParaRPr lang="en-US" sz="1500" dirty="0" smtClean="0"/>
          </a:p>
          <a:p>
            <a:pPr marL="452628" indent="-342900">
              <a:buNone/>
            </a:pPr>
            <a:r>
              <a:rPr lang="en-US" sz="1500" dirty="0" smtClean="0"/>
              <a:t>3)They form acidic oxides.</a:t>
            </a:r>
          </a:p>
          <a:p>
            <a:pPr marL="452628" indent="-342900">
              <a:buNone/>
            </a:pPr>
            <a:endParaRPr lang="en-US" sz="1500" dirty="0" smtClean="0"/>
          </a:p>
          <a:p>
            <a:pPr marL="452628" indent="-342900">
              <a:buNone/>
            </a:pPr>
            <a:r>
              <a:rPr lang="en-US" sz="1500" dirty="0" smtClean="0"/>
              <a:t>4)The halogens which are higher up in the group can displace one which is lower down in the group from its salt.</a:t>
            </a:r>
          </a:p>
          <a:p>
            <a:pPr marL="452628" indent="-342900">
              <a:buNone/>
            </a:pPr>
            <a:r>
              <a:rPr lang="en-US" sz="1500" dirty="0" smtClean="0"/>
              <a:t>Example: Cl  + 2NaBr           2NaCl + Br </a:t>
            </a:r>
          </a:p>
          <a:p>
            <a:pPr marL="452628" indent="-342900">
              <a:buNone/>
            </a:pPr>
            <a:r>
              <a:rPr lang="en-US" sz="1500" dirty="0" smtClean="0"/>
              <a:t>NOTE: The group vii elements can form both ionic and covalent compounds.</a:t>
            </a:r>
            <a:endParaRPr lang="en-US" sz="1500" dirty="0"/>
          </a:p>
        </p:txBody>
      </p:sp>
      <p:graphicFrame>
        <p:nvGraphicFramePr>
          <p:cNvPr id="3075" name="Object 3"/>
          <p:cNvGraphicFramePr>
            <a:graphicFrameLocks noChangeAspect="1"/>
          </p:cNvGraphicFramePr>
          <p:nvPr/>
        </p:nvGraphicFramePr>
        <p:xfrm>
          <a:off x="1752600" y="4800600"/>
          <a:ext cx="101600" cy="412750"/>
        </p:xfrm>
        <a:graphic>
          <a:graphicData uri="http://schemas.openxmlformats.org/presentationml/2006/ole">
            <p:oleObj spid="_x0000_s3075" name="Equation" r:id="rId3" imgW="101520" imgH="215640" progId="Equation.3">
              <p:embed/>
            </p:oleObj>
          </a:graphicData>
        </a:graphic>
      </p:graphicFrame>
      <p:graphicFrame>
        <p:nvGraphicFramePr>
          <p:cNvPr id="3076" name="Object 4"/>
          <p:cNvGraphicFramePr>
            <a:graphicFrameLocks noChangeAspect="1"/>
          </p:cNvGraphicFramePr>
          <p:nvPr/>
        </p:nvGraphicFramePr>
        <p:xfrm>
          <a:off x="4267200" y="4800600"/>
          <a:ext cx="101600" cy="412750"/>
        </p:xfrm>
        <a:graphic>
          <a:graphicData uri="http://schemas.openxmlformats.org/presentationml/2006/ole">
            <p:oleObj spid="_x0000_s3076" name="Equation" r:id="rId4" imgW="101520" imgH="215640" progId="Equation.3">
              <p:embed/>
            </p:oleObj>
          </a:graphicData>
        </a:graphic>
      </p:graphicFrame>
      <p:graphicFrame>
        <p:nvGraphicFramePr>
          <p:cNvPr id="3077" name="Object 5"/>
          <p:cNvGraphicFramePr>
            <a:graphicFrameLocks noChangeAspect="1"/>
          </p:cNvGraphicFramePr>
          <p:nvPr/>
        </p:nvGraphicFramePr>
        <p:xfrm>
          <a:off x="2743200" y="4800600"/>
          <a:ext cx="476250" cy="374650"/>
        </p:xfrm>
        <a:graphic>
          <a:graphicData uri="http://schemas.openxmlformats.org/presentationml/2006/ole">
            <p:oleObj spid="_x0000_s3077" name="Equation" r:id="rId5" imgW="190440" imgH="13968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a:buNone/>
            </a:pPr>
            <a:r>
              <a:rPr lang="en-US" sz="1500" dirty="0" smtClean="0"/>
              <a:t>The transition metals is a series of metals which is found in between Group ii and Group iii of the periodic table. The 1</a:t>
            </a:r>
            <a:r>
              <a:rPr lang="en-US" sz="1500" baseline="30000" dirty="0" smtClean="0"/>
              <a:t>st</a:t>
            </a:r>
            <a:r>
              <a:rPr lang="en-US" sz="1500" dirty="0" smtClean="0"/>
              <a:t> row of transition metals is found in period 4,between  Calcium and Gallium.</a:t>
            </a:r>
          </a:p>
          <a:p>
            <a:pPr>
              <a:buNone/>
            </a:pPr>
            <a:endParaRPr lang="en-US" sz="1500" dirty="0" smtClean="0"/>
          </a:p>
          <a:p>
            <a:pPr>
              <a:buNone/>
            </a:pPr>
            <a:r>
              <a:rPr lang="en-US" sz="1500" b="1" u="sng" dirty="0" smtClean="0">
                <a:solidFill>
                  <a:schemeClr val="bg2">
                    <a:lumMod val="25000"/>
                  </a:schemeClr>
                </a:solidFill>
                <a:uFill>
                  <a:solidFill>
                    <a:schemeClr val="bg2">
                      <a:lumMod val="25000"/>
                    </a:schemeClr>
                  </a:solidFill>
                </a:uFill>
              </a:rPr>
              <a:t>Properties:</a:t>
            </a:r>
          </a:p>
          <a:p>
            <a:pPr>
              <a:buNone/>
            </a:pPr>
            <a:r>
              <a:rPr lang="en-US" sz="1500" dirty="0" smtClean="0"/>
              <a:t>1)The transition metals are good conductors of electricity.</a:t>
            </a:r>
          </a:p>
          <a:p>
            <a:pPr>
              <a:buNone/>
            </a:pPr>
            <a:r>
              <a:rPr lang="en-US" sz="1500" dirty="0" smtClean="0"/>
              <a:t>2) They have high densities and hence, they have high melting points and boiling points.</a:t>
            </a:r>
          </a:p>
          <a:p>
            <a:pPr>
              <a:buNone/>
            </a:pPr>
            <a:r>
              <a:rPr lang="en-US" sz="1500" dirty="0" smtClean="0"/>
              <a:t>3) They formed coloured compounds.</a:t>
            </a:r>
          </a:p>
          <a:p>
            <a:pPr>
              <a:buNone/>
            </a:pPr>
            <a:r>
              <a:rPr lang="en-US" sz="1500" dirty="0" smtClean="0"/>
              <a:t>Example: FeCl  : Green</a:t>
            </a:r>
          </a:p>
          <a:p>
            <a:pPr>
              <a:buNone/>
            </a:pPr>
            <a:r>
              <a:rPr lang="en-US" sz="1500" dirty="0" smtClean="0"/>
              <a:t> </a:t>
            </a:r>
            <a:r>
              <a:rPr lang="en-US" sz="1500" dirty="0" smtClean="0"/>
              <a:t>              FeCl  : Yellow</a:t>
            </a:r>
          </a:p>
          <a:p>
            <a:pPr>
              <a:buNone/>
            </a:pPr>
            <a:r>
              <a:rPr lang="en-US" sz="1500" dirty="0" smtClean="0"/>
              <a:t> </a:t>
            </a:r>
            <a:r>
              <a:rPr lang="en-US" sz="1500" dirty="0" smtClean="0"/>
              <a:t>              CuSO  : Blue</a:t>
            </a:r>
          </a:p>
          <a:p>
            <a:pPr>
              <a:buNone/>
            </a:pPr>
            <a:r>
              <a:rPr lang="en-US" sz="1500" dirty="0" smtClean="0"/>
              <a:t>4)They have different oxidation number(variable valency).</a:t>
            </a:r>
          </a:p>
          <a:p>
            <a:pPr>
              <a:buNone/>
            </a:pPr>
            <a:r>
              <a:rPr lang="en-US" sz="1500" dirty="0" smtClean="0"/>
              <a:t>Example:Fe   / Fe</a:t>
            </a:r>
          </a:p>
          <a:p>
            <a:pPr>
              <a:buNone/>
            </a:pPr>
            <a:r>
              <a:rPr lang="en-US" sz="1500" dirty="0" smtClean="0"/>
              <a:t>5)They can act as catalyst.( Fe is used as catalyst in the manufacture of ammonia gas in the Haber Process).</a:t>
            </a:r>
            <a:endParaRPr lang="en-US" sz="1500" dirty="0"/>
          </a:p>
        </p:txBody>
      </p:sp>
      <p:sp>
        <p:nvSpPr>
          <p:cNvPr id="3" name="Title 2"/>
          <p:cNvSpPr>
            <a:spLocks noGrp="1"/>
          </p:cNvSpPr>
          <p:nvPr>
            <p:ph type="title"/>
          </p:nvPr>
        </p:nvSpPr>
        <p:spPr>
          <a:xfrm>
            <a:off x="609600" y="381000"/>
            <a:ext cx="8229600" cy="1143000"/>
          </a:xfrm>
        </p:spPr>
        <p:txBody>
          <a:bodyPr>
            <a:normAutofit/>
          </a:bodyPr>
          <a:lstStyle/>
          <a:p>
            <a:r>
              <a:rPr lang="en-US" sz="1500" b="0" u="dbl" dirty="0" smtClean="0">
                <a:solidFill>
                  <a:schemeClr val="bg2">
                    <a:lumMod val="25000"/>
                  </a:schemeClr>
                </a:solidFill>
                <a:uFill>
                  <a:solidFill>
                    <a:schemeClr val="bg2">
                      <a:lumMod val="25000"/>
                    </a:schemeClr>
                  </a:solidFill>
                </a:uFill>
              </a:rPr>
              <a:t>The Transition Metals:</a:t>
            </a:r>
            <a:br>
              <a:rPr lang="en-US" sz="1500" b="0" u="dbl" dirty="0" smtClean="0">
                <a:solidFill>
                  <a:schemeClr val="bg2">
                    <a:lumMod val="25000"/>
                  </a:schemeClr>
                </a:solidFill>
                <a:uFill>
                  <a:solidFill>
                    <a:schemeClr val="bg2">
                      <a:lumMod val="25000"/>
                    </a:schemeClr>
                  </a:solidFill>
                </a:uFill>
              </a:rPr>
            </a:br>
            <a:r>
              <a:rPr lang="en-US" sz="1500" b="0" dirty="0" smtClean="0">
                <a:solidFill>
                  <a:schemeClr val="bg2">
                    <a:lumMod val="25000"/>
                  </a:schemeClr>
                </a:solidFill>
              </a:rPr>
              <a:t> </a:t>
            </a:r>
            <a:endParaRPr lang="en-US" sz="1500" b="0" dirty="0">
              <a:solidFill>
                <a:schemeClr val="bg2">
                  <a:lumMod val="25000"/>
                </a:schemeClr>
              </a:solidFill>
            </a:endParaRPr>
          </a:p>
        </p:txBody>
      </p:sp>
      <p:graphicFrame>
        <p:nvGraphicFramePr>
          <p:cNvPr id="4098" name="Object 2"/>
          <p:cNvGraphicFramePr>
            <a:graphicFrameLocks noChangeAspect="1"/>
          </p:cNvGraphicFramePr>
          <p:nvPr/>
        </p:nvGraphicFramePr>
        <p:xfrm>
          <a:off x="1828800" y="3581400"/>
          <a:ext cx="355600" cy="228600"/>
        </p:xfrm>
        <a:graphic>
          <a:graphicData uri="http://schemas.openxmlformats.org/presentationml/2006/ole">
            <p:oleObj spid="_x0000_s4098" name="Equation" r:id="rId3" imgW="101520" imgH="114120" progId="Equation.3">
              <p:embed/>
            </p:oleObj>
          </a:graphicData>
        </a:graphic>
      </p:graphicFrame>
      <p:graphicFrame>
        <p:nvGraphicFramePr>
          <p:cNvPr id="4099" name="Object 3"/>
          <p:cNvGraphicFramePr>
            <a:graphicFrameLocks noChangeAspect="1"/>
          </p:cNvGraphicFramePr>
          <p:nvPr/>
        </p:nvGraphicFramePr>
        <p:xfrm>
          <a:off x="1828800" y="3810000"/>
          <a:ext cx="304800" cy="273676"/>
        </p:xfrm>
        <a:graphic>
          <a:graphicData uri="http://schemas.openxmlformats.org/presentationml/2006/ole">
            <p:oleObj spid="_x0000_s4099" name="Equation" r:id="rId4" imgW="88560" imgH="126720" progId="Equation.3">
              <p:embed/>
            </p:oleObj>
          </a:graphicData>
        </a:graphic>
      </p:graphicFrame>
      <p:graphicFrame>
        <p:nvGraphicFramePr>
          <p:cNvPr id="4100" name="Object 4"/>
          <p:cNvGraphicFramePr>
            <a:graphicFrameLocks noChangeAspect="1"/>
          </p:cNvGraphicFramePr>
          <p:nvPr/>
        </p:nvGraphicFramePr>
        <p:xfrm>
          <a:off x="1981200" y="4038600"/>
          <a:ext cx="355600" cy="209550"/>
        </p:xfrm>
        <a:graphic>
          <a:graphicData uri="http://schemas.openxmlformats.org/presentationml/2006/ole">
            <p:oleObj spid="_x0000_s4100" name="Equation" r:id="rId5" imgW="101520" imgH="114120" progId="Equation.3">
              <p:embed/>
            </p:oleObj>
          </a:graphicData>
        </a:graphic>
      </p:graphicFrame>
      <p:graphicFrame>
        <p:nvGraphicFramePr>
          <p:cNvPr id="4101" name="Object 5"/>
          <p:cNvGraphicFramePr>
            <a:graphicFrameLocks noChangeAspect="1"/>
          </p:cNvGraphicFramePr>
          <p:nvPr/>
        </p:nvGraphicFramePr>
        <p:xfrm>
          <a:off x="1676400" y="4495800"/>
          <a:ext cx="285750" cy="209550"/>
        </p:xfrm>
        <a:graphic>
          <a:graphicData uri="http://schemas.openxmlformats.org/presentationml/2006/ole">
            <p:oleObj spid="_x0000_s4101" name="Equation" r:id="rId6" imgW="114120" imgH="114120" progId="Equation.3">
              <p:embed/>
            </p:oleObj>
          </a:graphicData>
        </a:graphic>
      </p:graphicFrame>
      <p:graphicFrame>
        <p:nvGraphicFramePr>
          <p:cNvPr id="4102" name="Object 6"/>
          <p:cNvGraphicFramePr>
            <a:graphicFrameLocks noChangeAspect="1"/>
          </p:cNvGraphicFramePr>
          <p:nvPr/>
        </p:nvGraphicFramePr>
        <p:xfrm>
          <a:off x="2209800" y="4495800"/>
          <a:ext cx="292100" cy="203200"/>
        </p:xfrm>
        <a:graphic>
          <a:graphicData uri="http://schemas.openxmlformats.org/presentationml/2006/ole">
            <p:oleObj spid="_x0000_s4102" name="Equation" r:id="rId7" imgW="126720" imgH="10152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96000"/>
          </a:xfrm>
        </p:spPr>
        <p:txBody>
          <a:bodyPr>
            <a:normAutofit/>
          </a:bodyPr>
          <a:lstStyle/>
          <a:p>
            <a:pPr>
              <a:buNone/>
            </a:pPr>
            <a:r>
              <a:rPr lang="en-US" sz="1500" b="1" u="dbl" dirty="0" smtClean="0">
                <a:solidFill>
                  <a:schemeClr val="bg2">
                    <a:lumMod val="25000"/>
                  </a:schemeClr>
                </a:solidFill>
                <a:uFill>
                  <a:solidFill>
                    <a:schemeClr val="bg2">
                      <a:lumMod val="25000"/>
                    </a:schemeClr>
                  </a:solidFill>
                </a:uFill>
              </a:rPr>
              <a:t>Group viii elements and its properties:</a:t>
            </a:r>
          </a:p>
          <a:p>
            <a:pPr>
              <a:buNone/>
            </a:pPr>
            <a:r>
              <a:rPr lang="en-US" sz="1500" dirty="0" smtClean="0"/>
              <a:t>This group of elements consists of noble gases(inert gases as they are unreactive).It is also known as Group Zero elements.</a:t>
            </a:r>
          </a:p>
          <a:p>
            <a:pPr>
              <a:buNone/>
            </a:pPr>
            <a:endParaRPr lang="en-US" sz="1500" b="1" dirty="0" smtClean="0"/>
          </a:p>
          <a:p>
            <a:pPr>
              <a:buNone/>
            </a:pPr>
            <a:r>
              <a:rPr lang="en-US" sz="1500" b="1" u="sng" dirty="0" smtClean="0">
                <a:solidFill>
                  <a:schemeClr val="accent1">
                    <a:lumMod val="50000"/>
                  </a:schemeClr>
                </a:solidFill>
                <a:uFill>
                  <a:solidFill>
                    <a:schemeClr val="accent1">
                      <a:lumMod val="50000"/>
                    </a:schemeClr>
                  </a:solidFill>
                </a:uFill>
              </a:rPr>
              <a:t>Properties:</a:t>
            </a:r>
          </a:p>
          <a:p>
            <a:pPr marL="452628" indent="-342900">
              <a:buNone/>
            </a:pPr>
            <a:r>
              <a:rPr lang="en-US" sz="1500" dirty="0" smtClean="0"/>
              <a:t>1)They have a stable electronic configuration as they all have 8 electrons in their outermost shells(except helium which has 2 electrons in its outermost shells).</a:t>
            </a:r>
          </a:p>
          <a:p>
            <a:pPr marL="452628" indent="-342900">
              <a:buNone/>
            </a:pPr>
            <a:r>
              <a:rPr lang="en-US" sz="1500" dirty="0" smtClean="0"/>
              <a:t>2)These gases are unreactive and they exist in the monatomic form(they are different from the other gases as the other gases exist in the diatomic form).</a:t>
            </a:r>
          </a:p>
          <a:p>
            <a:pPr marL="452628" indent="-342900">
              <a:buNone/>
            </a:pPr>
            <a:r>
              <a:rPr lang="en-US" sz="1500" dirty="0" smtClean="0"/>
              <a:t>Example: N  , O  ,Cl  etc…</a:t>
            </a:r>
          </a:p>
          <a:p>
            <a:pPr marL="452628" indent="-342900">
              <a:buNone/>
            </a:pPr>
            <a:endParaRPr lang="en-US" sz="1500" dirty="0" smtClean="0"/>
          </a:p>
          <a:p>
            <a:pPr marL="452628" indent="-342900">
              <a:buNone/>
            </a:pPr>
            <a:endParaRPr lang="en-US" sz="1500" dirty="0" smtClean="0"/>
          </a:p>
          <a:p>
            <a:pPr marL="452628" indent="-342900">
              <a:buNone/>
            </a:pPr>
            <a:r>
              <a:rPr lang="en-US" sz="1500" b="1" u="sng" dirty="0" smtClean="0">
                <a:solidFill>
                  <a:schemeClr val="accent1">
                    <a:lumMod val="50000"/>
                  </a:schemeClr>
                </a:solidFill>
                <a:uFill>
                  <a:solidFill>
                    <a:schemeClr val="accent1">
                      <a:lumMod val="50000"/>
                    </a:schemeClr>
                  </a:solidFill>
                </a:uFill>
              </a:rPr>
              <a:t>Uses Of The Noble Gases:</a:t>
            </a:r>
          </a:p>
          <a:p>
            <a:pPr marL="452628" indent="-342900">
              <a:buNone/>
            </a:pPr>
            <a:endParaRPr lang="en-US" sz="1500" b="1" u="sng" dirty="0" smtClean="0">
              <a:solidFill>
                <a:schemeClr val="accent1">
                  <a:lumMod val="50000"/>
                </a:schemeClr>
              </a:solidFill>
              <a:uFill>
                <a:solidFill>
                  <a:schemeClr val="accent1">
                    <a:lumMod val="50000"/>
                  </a:schemeClr>
                </a:solidFill>
              </a:uFill>
            </a:endParaRPr>
          </a:p>
          <a:p>
            <a:pPr marL="452628" indent="-342900">
              <a:buNone/>
            </a:pPr>
            <a:r>
              <a:rPr lang="en-US" sz="1500" dirty="0" smtClean="0"/>
              <a:t>1)Neon and argon are used in electric light bulbs.</a:t>
            </a:r>
          </a:p>
          <a:p>
            <a:pPr marL="452628" indent="-342900">
              <a:buNone/>
            </a:pPr>
            <a:endParaRPr lang="en-US" sz="1500" dirty="0" smtClean="0"/>
          </a:p>
          <a:p>
            <a:pPr marL="452628" indent="-342900">
              <a:buNone/>
            </a:pPr>
            <a:r>
              <a:rPr lang="en-US" sz="1500" dirty="0" smtClean="0"/>
              <a:t>2)Helium is used in weather balloons(helium is the 2</a:t>
            </a:r>
            <a:r>
              <a:rPr lang="en-US" sz="1500" baseline="30000" dirty="0" smtClean="0"/>
              <a:t>nd</a:t>
            </a:r>
            <a:r>
              <a:rPr lang="en-US" sz="1500" dirty="0" smtClean="0"/>
              <a:t> lightest element ;Hydrogen is the lightest element that exists).</a:t>
            </a:r>
          </a:p>
          <a:p>
            <a:endParaRPr lang="en-US" sz="1500" b="1" dirty="0">
              <a:solidFill>
                <a:schemeClr val="bg2">
                  <a:lumMod val="25000"/>
                </a:schemeClr>
              </a:solidFill>
            </a:endParaRPr>
          </a:p>
        </p:txBody>
      </p:sp>
      <p:graphicFrame>
        <p:nvGraphicFramePr>
          <p:cNvPr id="5122" name="Object 2"/>
          <p:cNvGraphicFramePr>
            <a:graphicFrameLocks noChangeAspect="1"/>
          </p:cNvGraphicFramePr>
          <p:nvPr/>
        </p:nvGraphicFramePr>
        <p:xfrm>
          <a:off x="1600200" y="2819400"/>
          <a:ext cx="273050" cy="304800"/>
        </p:xfrm>
        <a:graphic>
          <a:graphicData uri="http://schemas.openxmlformats.org/presentationml/2006/ole">
            <p:oleObj spid="_x0000_s5122" name="Equation" r:id="rId3" imgW="88560" imgH="139680" progId="Equation.3">
              <p:embed/>
            </p:oleObj>
          </a:graphicData>
        </a:graphic>
      </p:graphicFrame>
      <p:graphicFrame>
        <p:nvGraphicFramePr>
          <p:cNvPr id="5123" name="Object 3"/>
          <p:cNvGraphicFramePr>
            <a:graphicFrameLocks noChangeAspect="1"/>
          </p:cNvGraphicFramePr>
          <p:nvPr/>
        </p:nvGraphicFramePr>
        <p:xfrm>
          <a:off x="2057400" y="2819400"/>
          <a:ext cx="152400" cy="304800"/>
        </p:xfrm>
        <a:graphic>
          <a:graphicData uri="http://schemas.openxmlformats.org/presentationml/2006/ole">
            <p:oleObj spid="_x0000_s5123" name="Equation" r:id="rId4" imgW="88560" imgH="139680" progId="Equation.3">
              <p:embed/>
            </p:oleObj>
          </a:graphicData>
        </a:graphic>
      </p:graphicFrame>
      <p:graphicFrame>
        <p:nvGraphicFramePr>
          <p:cNvPr id="5124" name="Object 4"/>
          <p:cNvGraphicFramePr>
            <a:graphicFrameLocks noChangeAspect="1"/>
          </p:cNvGraphicFramePr>
          <p:nvPr/>
        </p:nvGraphicFramePr>
        <p:xfrm>
          <a:off x="2362200" y="2819400"/>
          <a:ext cx="273050" cy="412750"/>
        </p:xfrm>
        <a:graphic>
          <a:graphicData uri="http://schemas.openxmlformats.org/presentationml/2006/ole">
            <p:oleObj spid="_x0000_s5124" name="Equation" r:id="rId5" imgW="88560" imgH="17748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746</TotalTime>
  <Words>983</Words>
  <Application>Microsoft Office PowerPoint</Application>
  <PresentationFormat>On-screen Show (4:3)</PresentationFormat>
  <Paragraphs>188</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Concourse</vt:lpstr>
      <vt:lpstr>Microsoft Equation 3.0</vt:lpstr>
      <vt:lpstr>Chemistry Notes on The Periodic Table</vt:lpstr>
      <vt:lpstr>The Periodic Table:</vt:lpstr>
      <vt:lpstr>      The period number: </vt:lpstr>
      <vt:lpstr>   Group I elements and its Properties </vt:lpstr>
      <vt:lpstr>Slide 5</vt:lpstr>
      <vt:lpstr>Slide 6</vt:lpstr>
      <vt:lpstr>The Transition Metals:  </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Notes on The Periodic Table</dc:title>
  <dc:creator>AdminE</dc:creator>
  <cp:lastModifiedBy>AdminE</cp:lastModifiedBy>
  <cp:revision>2</cp:revision>
  <dcterms:created xsi:type="dcterms:W3CDTF">2011-01-05T16:03:20Z</dcterms:created>
  <dcterms:modified xsi:type="dcterms:W3CDTF">2011-01-06T16:38:52Z</dcterms:modified>
</cp:coreProperties>
</file>